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5" r:id="rId4"/>
    <p:sldId id="259" r:id="rId5"/>
    <p:sldId id="277" r:id="rId6"/>
    <p:sldId id="269" r:id="rId7"/>
    <p:sldId id="267" r:id="rId8"/>
    <p:sldId id="273" r:id="rId9"/>
    <p:sldId id="281" r:id="rId10"/>
    <p:sldId id="282" r:id="rId11"/>
    <p:sldId id="275" r:id="rId12"/>
    <p:sldId id="279"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B2C7F9-D9CF-4D32-BCBC-9F5EB84695CC}" type="datetimeFigureOut">
              <a:rPr lang="en-IN" smtClean="0"/>
              <a:pPr/>
              <a:t>13-04-2020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2816D-3F57-436F-B866-7625A8DA1C97}" type="slidenum">
              <a:rPr lang="en-IN" smtClean="0"/>
              <a:pPr/>
              <a:t>‹#›</a:t>
            </a:fld>
            <a:endParaRPr lang="en-IN"/>
          </a:p>
        </p:txBody>
      </p:sp>
    </p:spTree>
    <p:extLst>
      <p:ext uri="{BB962C8B-B14F-4D97-AF65-F5344CB8AC3E}">
        <p14:creationId xmlns:p14="http://schemas.microsoft.com/office/powerpoint/2010/main" xmlns="" val="34403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ltLang="en-US" sz="1000" smtClean="0">
              <a:latin typeface="Arial" pitchFamily="34" charset="0"/>
              <a:cs typeface="Arial" pitchFamily="34" charset="0"/>
            </a:endParaRPr>
          </a:p>
        </p:txBody>
      </p:sp>
      <p:sp>
        <p:nvSpPr>
          <p:cNvPr id="41988" name="Slide Number Placeholder 3"/>
          <p:cNvSpPr>
            <a:spLocks noGrp="1"/>
          </p:cNvSpPr>
          <p:nvPr>
            <p:ph type="sldNum" sz="quarter" idx="5"/>
          </p:nvPr>
        </p:nvSpPr>
        <p:spPr>
          <a:noFill/>
        </p:spPr>
        <p:txBody>
          <a:bodyPr/>
          <a:lstStyle>
            <a:lvl1pPr>
              <a:defRPr sz="1200">
                <a:solidFill>
                  <a:schemeClr val="tx1"/>
                </a:solidFill>
                <a:latin typeface="Arial" pitchFamily="34" charset="0"/>
                <a:cs typeface="Arial" pitchFamily="34" charset="0"/>
              </a:defRPr>
            </a:lvl1pPr>
            <a:lvl2pPr marL="742950" indent="-285750">
              <a:defRPr sz="1200">
                <a:solidFill>
                  <a:schemeClr val="tx1"/>
                </a:solidFill>
                <a:latin typeface="Arial" pitchFamily="34" charset="0"/>
                <a:cs typeface="Arial" pitchFamily="34" charset="0"/>
              </a:defRPr>
            </a:lvl2pPr>
            <a:lvl3pPr marL="1143000" indent="-228600">
              <a:defRPr sz="1200">
                <a:solidFill>
                  <a:schemeClr val="tx1"/>
                </a:solidFill>
                <a:latin typeface="Arial" pitchFamily="34" charset="0"/>
                <a:cs typeface="Arial" pitchFamily="34" charset="0"/>
              </a:defRPr>
            </a:lvl3pPr>
            <a:lvl4pPr marL="1600200" indent="-228600">
              <a:defRPr sz="1200">
                <a:solidFill>
                  <a:schemeClr val="tx1"/>
                </a:solidFill>
                <a:latin typeface="Arial" pitchFamily="34" charset="0"/>
                <a:cs typeface="Arial" pitchFamily="34" charset="0"/>
              </a:defRPr>
            </a:lvl4pPr>
            <a:lvl5pPr marL="2057400" indent="-228600">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fld id="{368A3FA0-2082-4CD2-97A3-4E81696D2103}" type="slidenum">
              <a:rPr lang="en-US" altLang="en-US" smtClean="0"/>
              <a:pPr/>
              <a:t>6</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r>
              <a:rPr lang="en-US" altLang="en-US" sz="1000" smtClean="0">
                <a:latin typeface="Arial" pitchFamily="34" charset="0"/>
                <a:cs typeface="Arial" pitchFamily="34" charset="0"/>
              </a:rPr>
              <a:t>1 minute </a:t>
            </a:r>
          </a:p>
          <a:p>
            <a:endParaRPr lang="en-US" altLang="en-US" sz="1000" smtClean="0">
              <a:latin typeface="Arial" pitchFamily="34" charset="0"/>
              <a:cs typeface="Arial" pitchFamily="34" charset="0"/>
            </a:endParaRPr>
          </a:p>
          <a:p>
            <a:r>
              <a:rPr lang="en-US" altLang="en-US" sz="1000" smtClean="0">
                <a:latin typeface="Arial" pitchFamily="34" charset="0"/>
                <a:cs typeface="Arial" pitchFamily="34" charset="0"/>
              </a:rPr>
              <a:t>Because the reality is that in engineering, effective communication will be crucial to your success. And that realization many engineers face as they begin their careers. </a:t>
            </a:r>
          </a:p>
          <a:p>
            <a:endParaRPr lang="en-US" altLang="en-US" sz="1000" smtClean="0">
              <a:latin typeface="Arial" pitchFamily="34" charset="0"/>
              <a:cs typeface="Arial" pitchFamily="34" charset="0"/>
            </a:endParaRPr>
          </a:p>
          <a:p>
            <a:r>
              <a:rPr lang="en-US" altLang="en-US" sz="1000" smtClean="0">
                <a:latin typeface="Arial" pitchFamily="34" charset="0"/>
                <a:cs typeface="Arial" pitchFamily="34" charset="0"/>
              </a:rPr>
              <a:t>In fact, there is a saying that, “In engineering, you’ll only go as far as your communications skills will take you.” </a:t>
            </a:r>
          </a:p>
          <a:p>
            <a:endParaRPr lang="en-US" altLang="en-US" sz="1000" smtClean="0">
              <a:latin typeface="Arial" pitchFamily="34" charset="0"/>
              <a:cs typeface="Arial" pitchFamily="34" charset="0"/>
            </a:endParaRPr>
          </a:p>
          <a:p>
            <a:r>
              <a:rPr lang="en-US" altLang="en-US" sz="1000" smtClean="0">
                <a:latin typeface="Arial" pitchFamily="34" charset="0"/>
                <a:cs typeface="Arial" pitchFamily="34" charset="0"/>
              </a:rPr>
              <a:t>And a recent survey conducted by ASME confirmed that.  The respondents indicated that communications skills are </a:t>
            </a:r>
            <a:r>
              <a:rPr lang="en-US" altLang="en-US" sz="1000" b="1" smtClean="0">
                <a:latin typeface="Arial" pitchFamily="34" charset="0"/>
                <a:cs typeface="Arial" pitchFamily="34" charset="0"/>
              </a:rPr>
              <a:t>crucial </a:t>
            </a:r>
            <a:r>
              <a:rPr lang="en-US" altLang="en-US" sz="1000" smtClean="0">
                <a:latin typeface="Arial" pitchFamily="34" charset="0"/>
                <a:cs typeface="Arial" pitchFamily="34" charset="0"/>
              </a:rPr>
              <a:t>for success</a:t>
            </a:r>
          </a:p>
          <a:p>
            <a:endParaRPr lang="en-US" altLang="en-US" smtClean="0">
              <a:latin typeface="Arial" pitchFamily="34" charset="0"/>
              <a:cs typeface="Arial" pitchFamily="34" charset="0"/>
            </a:endParaRPr>
          </a:p>
          <a:p>
            <a:endParaRPr lang="en-US" altLang="en-US" smtClean="0">
              <a:latin typeface="Arial" pitchFamily="34" charset="0"/>
              <a:cs typeface="Arial" pitchFamily="34" charset="0"/>
            </a:endParaRPr>
          </a:p>
        </p:txBody>
      </p:sp>
      <p:sp>
        <p:nvSpPr>
          <p:cNvPr id="43012" name="Slide Number Placeholder 3"/>
          <p:cNvSpPr>
            <a:spLocks noGrp="1"/>
          </p:cNvSpPr>
          <p:nvPr>
            <p:ph type="sldNum" sz="quarter" idx="5"/>
          </p:nvPr>
        </p:nvSpPr>
        <p:spPr>
          <a:noFill/>
        </p:spPr>
        <p:txBody>
          <a:bodyPr/>
          <a:lstStyle>
            <a:lvl1pPr>
              <a:defRPr sz="1200">
                <a:solidFill>
                  <a:schemeClr val="tx1"/>
                </a:solidFill>
                <a:latin typeface="Arial" pitchFamily="34" charset="0"/>
                <a:cs typeface="Arial" pitchFamily="34" charset="0"/>
              </a:defRPr>
            </a:lvl1pPr>
            <a:lvl2pPr marL="742950" indent="-285750">
              <a:defRPr sz="1200">
                <a:solidFill>
                  <a:schemeClr val="tx1"/>
                </a:solidFill>
                <a:latin typeface="Arial" pitchFamily="34" charset="0"/>
                <a:cs typeface="Arial" pitchFamily="34" charset="0"/>
              </a:defRPr>
            </a:lvl2pPr>
            <a:lvl3pPr marL="1143000" indent="-228600">
              <a:defRPr sz="1200">
                <a:solidFill>
                  <a:schemeClr val="tx1"/>
                </a:solidFill>
                <a:latin typeface="Arial" pitchFamily="34" charset="0"/>
                <a:cs typeface="Arial" pitchFamily="34" charset="0"/>
              </a:defRPr>
            </a:lvl3pPr>
            <a:lvl4pPr marL="1600200" indent="-228600">
              <a:defRPr sz="1200">
                <a:solidFill>
                  <a:schemeClr val="tx1"/>
                </a:solidFill>
                <a:latin typeface="Arial" pitchFamily="34" charset="0"/>
                <a:cs typeface="Arial" pitchFamily="34" charset="0"/>
              </a:defRPr>
            </a:lvl4pPr>
            <a:lvl5pPr marL="2057400" indent="-228600">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fld id="{C28F3D22-0746-40CF-B5E5-537FA843F2F2}" type="slidenum">
              <a:rPr lang="en-US" altLang="en-US" smtClean="0"/>
              <a:pPr/>
              <a:t>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US" altLang="en-US" sz="1000" smtClean="0">
                <a:latin typeface="Arial" pitchFamily="34" charset="0"/>
                <a:cs typeface="Arial" pitchFamily="34" charset="0"/>
              </a:rPr>
              <a:t>1 minute </a:t>
            </a:r>
          </a:p>
          <a:p>
            <a:endParaRPr lang="en-US" altLang="en-US" sz="1000" smtClean="0">
              <a:latin typeface="Arial" pitchFamily="34" charset="0"/>
              <a:cs typeface="Arial" pitchFamily="34" charset="0"/>
            </a:endParaRPr>
          </a:p>
          <a:p>
            <a:r>
              <a:rPr lang="en-US" altLang="en-US" sz="1000" smtClean="0">
                <a:latin typeface="Arial" pitchFamily="34" charset="0"/>
                <a:cs typeface="Arial" pitchFamily="34" charset="0"/>
              </a:rPr>
              <a:t>Because the reality is that in engineering, effective communication will be crucial to your success. And that realization many engineers face as they begin their careers. </a:t>
            </a:r>
          </a:p>
          <a:p>
            <a:endParaRPr lang="en-US" altLang="en-US" sz="1000" smtClean="0">
              <a:latin typeface="Arial" pitchFamily="34" charset="0"/>
              <a:cs typeface="Arial" pitchFamily="34" charset="0"/>
            </a:endParaRPr>
          </a:p>
          <a:p>
            <a:r>
              <a:rPr lang="en-US" altLang="en-US" sz="1000" smtClean="0">
                <a:latin typeface="Arial" pitchFamily="34" charset="0"/>
                <a:cs typeface="Arial" pitchFamily="34" charset="0"/>
              </a:rPr>
              <a:t>In fact, there is a saying that, “In engineering, you’ll only go as far as your communications skills will take you.” </a:t>
            </a:r>
          </a:p>
          <a:p>
            <a:endParaRPr lang="en-US" altLang="en-US" sz="1000" smtClean="0">
              <a:latin typeface="Arial" pitchFamily="34" charset="0"/>
              <a:cs typeface="Arial" pitchFamily="34" charset="0"/>
            </a:endParaRPr>
          </a:p>
          <a:p>
            <a:r>
              <a:rPr lang="en-US" altLang="en-US" sz="1000" smtClean="0">
                <a:latin typeface="Arial" pitchFamily="34" charset="0"/>
                <a:cs typeface="Arial" pitchFamily="34" charset="0"/>
              </a:rPr>
              <a:t>And a recent survey conducted by ASME confirmed that.  The respondents indicated that communications skills are </a:t>
            </a:r>
            <a:r>
              <a:rPr lang="en-US" altLang="en-US" sz="1000" b="1" smtClean="0">
                <a:latin typeface="Arial" pitchFamily="34" charset="0"/>
                <a:cs typeface="Arial" pitchFamily="34" charset="0"/>
              </a:rPr>
              <a:t>crucial </a:t>
            </a:r>
            <a:r>
              <a:rPr lang="en-US" altLang="en-US" sz="1000" smtClean="0">
                <a:latin typeface="Arial" pitchFamily="34" charset="0"/>
                <a:cs typeface="Arial" pitchFamily="34" charset="0"/>
              </a:rPr>
              <a:t>for success</a:t>
            </a:r>
          </a:p>
          <a:p>
            <a:endParaRPr lang="en-US" altLang="en-US" smtClean="0">
              <a:latin typeface="Arial" pitchFamily="34" charset="0"/>
              <a:cs typeface="Arial" pitchFamily="34" charset="0"/>
            </a:endParaRPr>
          </a:p>
          <a:p>
            <a:endParaRPr lang="en-US" altLang="en-US" smtClean="0">
              <a:latin typeface="Arial" pitchFamily="34" charset="0"/>
              <a:cs typeface="Arial" pitchFamily="34" charset="0"/>
            </a:endParaRPr>
          </a:p>
        </p:txBody>
      </p:sp>
      <p:sp>
        <p:nvSpPr>
          <p:cNvPr id="44036" name="Slide Number Placeholder 3"/>
          <p:cNvSpPr>
            <a:spLocks noGrp="1"/>
          </p:cNvSpPr>
          <p:nvPr>
            <p:ph type="sldNum" sz="quarter" idx="5"/>
          </p:nvPr>
        </p:nvSpPr>
        <p:spPr>
          <a:noFill/>
        </p:spPr>
        <p:txBody>
          <a:bodyPr/>
          <a:lstStyle>
            <a:lvl1pPr>
              <a:defRPr sz="1200">
                <a:solidFill>
                  <a:schemeClr val="tx1"/>
                </a:solidFill>
                <a:latin typeface="Arial" pitchFamily="34" charset="0"/>
                <a:cs typeface="Arial" pitchFamily="34" charset="0"/>
              </a:defRPr>
            </a:lvl1pPr>
            <a:lvl2pPr marL="742950" indent="-285750">
              <a:defRPr sz="1200">
                <a:solidFill>
                  <a:schemeClr val="tx1"/>
                </a:solidFill>
                <a:latin typeface="Arial" pitchFamily="34" charset="0"/>
                <a:cs typeface="Arial" pitchFamily="34" charset="0"/>
              </a:defRPr>
            </a:lvl2pPr>
            <a:lvl3pPr marL="1143000" indent="-228600">
              <a:defRPr sz="1200">
                <a:solidFill>
                  <a:schemeClr val="tx1"/>
                </a:solidFill>
                <a:latin typeface="Arial" pitchFamily="34" charset="0"/>
                <a:cs typeface="Arial" pitchFamily="34" charset="0"/>
              </a:defRPr>
            </a:lvl3pPr>
            <a:lvl4pPr marL="1600200" indent="-228600">
              <a:defRPr sz="1200">
                <a:solidFill>
                  <a:schemeClr val="tx1"/>
                </a:solidFill>
                <a:latin typeface="Arial" pitchFamily="34" charset="0"/>
                <a:cs typeface="Arial" pitchFamily="34" charset="0"/>
              </a:defRPr>
            </a:lvl4pPr>
            <a:lvl5pPr marL="2057400" indent="-228600">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fld id="{02A7F332-5888-4D3F-A10B-ACE7ABC8A5E5}" type="slidenum">
              <a:rPr lang="en-US" altLang="en-US" smtClean="0"/>
              <a:pPr/>
              <a:t>10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458200" cy="2666999"/>
          </a:xfrm>
          <a:solidFill>
            <a:schemeClr val="accent2"/>
          </a:solidFill>
        </p:spPr>
        <p:txBody>
          <a:bodyPr/>
          <a:lstStyle/>
          <a:p>
            <a:r>
              <a:rPr lang="en-IN" b="1" dirty="0" smtClean="0">
                <a:solidFill>
                  <a:srgbClr val="FF0000"/>
                </a:solidFill>
              </a:rPr>
              <a:t>Skill of Listening, Literature and Proper Communication</a:t>
            </a:r>
            <a:endParaRPr lang="en-IN" b="1" dirty="0">
              <a:solidFill>
                <a:srgbClr val="FF0000"/>
              </a:solidFill>
            </a:endParaRPr>
          </a:p>
        </p:txBody>
      </p:sp>
      <p:sp>
        <p:nvSpPr>
          <p:cNvPr id="3" name="Subtitle 2"/>
          <p:cNvSpPr>
            <a:spLocks noGrp="1"/>
          </p:cNvSpPr>
          <p:nvPr>
            <p:ph type="subTitle" idx="1"/>
          </p:nvPr>
        </p:nvSpPr>
        <p:spPr>
          <a:xfrm>
            <a:off x="838200" y="3352800"/>
            <a:ext cx="7620000" cy="2895600"/>
          </a:xfrm>
          <a:solidFill>
            <a:schemeClr val="accent4">
              <a:lumMod val="75000"/>
            </a:schemeClr>
          </a:solidFill>
        </p:spPr>
        <p:txBody>
          <a:bodyPr>
            <a:normAutofit fontScale="92500" lnSpcReduction="20000"/>
          </a:bodyPr>
          <a:lstStyle/>
          <a:p>
            <a:r>
              <a:rPr lang="en-IN" b="1" dirty="0">
                <a:solidFill>
                  <a:srgbClr val="00B0F0"/>
                </a:solidFill>
                <a:latin typeface="Times New Roman" pitchFamily="18" charset="0"/>
                <a:cs typeface="Times New Roman" pitchFamily="18" charset="0"/>
              </a:rPr>
              <a:t>Presented by</a:t>
            </a:r>
          </a:p>
          <a:p>
            <a:r>
              <a:rPr lang="en-IN" b="1" dirty="0" smtClean="0">
                <a:solidFill>
                  <a:srgbClr val="00B0F0"/>
                </a:solidFill>
                <a:latin typeface="Times New Roman" pitchFamily="18" charset="0"/>
                <a:cs typeface="Times New Roman" pitchFamily="18" charset="0"/>
              </a:rPr>
              <a:t>Rajeev </a:t>
            </a:r>
            <a:r>
              <a:rPr lang="en-IN" b="1" dirty="0" err="1" smtClean="0">
                <a:solidFill>
                  <a:srgbClr val="00B0F0"/>
                </a:solidFill>
                <a:latin typeface="Times New Roman" pitchFamily="18" charset="0"/>
                <a:cs typeface="Times New Roman" pitchFamily="18" charset="0"/>
              </a:rPr>
              <a:t>Yadav</a:t>
            </a:r>
            <a:endParaRPr lang="en-IN" b="1" dirty="0">
              <a:solidFill>
                <a:srgbClr val="00B0F0"/>
              </a:solidFill>
              <a:latin typeface="Times New Roman" pitchFamily="18" charset="0"/>
              <a:cs typeface="Times New Roman" pitchFamily="18" charset="0"/>
            </a:endParaRPr>
          </a:p>
          <a:p>
            <a:r>
              <a:rPr lang="en-IN" b="1" dirty="0">
                <a:solidFill>
                  <a:srgbClr val="00B0F0"/>
                </a:solidFill>
                <a:latin typeface="Times New Roman" pitchFamily="18" charset="0"/>
                <a:cs typeface="Times New Roman" pitchFamily="18" charset="0"/>
              </a:rPr>
              <a:t>Assistant Professor</a:t>
            </a:r>
          </a:p>
          <a:p>
            <a:r>
              <a:rPr lang="en-IN" b="1" dirty="0">
                <a:solidFill>
                  <a:srgbClr val="00B0F0"/>
                </a:solidFill>
                <a:latin typeface="Times New Roman" pitchFamily="18" charset="0"/>
                <a:cs typeface="Times New Roman" pitchFamily="18" charset="0"/>
              </a:rPr>
              <a:t>Department of </a:t>
            </a:r>
            <a:r>
              <a:rPr lang="en-IN" b="1" dirty="0" smtClean="0">
                <a:solidFill>
                  <a:srgbClr val="00B0F0"/>
                </a:solidFill>
                <a:latin typeface="Times New Roman" pitchFamily="18" charset="0"/>
                <a:cs typeface="Times New Roman" pitchFamily="18" charset="0"/>
              </a:rPr>
              <a:t>English</a:t>
            </a:r>
            <a:endParaRPr lang="en-IN" b="1" dirty="0">
              <a:solidFill>
                <a:srgbClr val="00B0F0"/>
              </a:solidFill>
              <a:latin typeface="Times New Roman" pitchFamily="18" charset="0"/>
              <a:cs typeface="Times New Roman" pitchFamily="18" charset="0"/>
            </a:endParaRPr>
          </a:p>
          <a:p>
            <a:r>
              <a:rPr lang="en-IN" b="1" dirty="0" err="1" smtClean="0">
                <a:solidFill>
                  <a:srgbClr val="00B0F0"/>
                </a:solidFill>
                <a:latin typeface="Times New Roman" pitchFamily="18" charset="0"/>
                <a:cs typeface="Times New Roman" pitchFamily="18" charset="0"/>
              </a:rPr>
              <a:t>Indira</a:t>
            </a:r>
            <a:r>
              <a:rPr lang="en-IN" b="1" dirty="0" smtClean="0">
                <a:solidFill>
                  <a:srgbClr val="00B0F0"/>
                </a:solidFill>
                <a:latin typeface="Times New Roman" pitchFamily="18" charset="0"/>
                <a:cs typeface="Times New Roman" pitchFamily="18" charset="0"/>
              </a:rPr>
              <a:t> Gandhi Government PG College,</a:t>
            </a:r>
          </a:p>
          <a:p>
            <a:r>
              <a:rPr lang="en-IN" b="1" dirty="0" smtClean="0">
                <a:solidFill>
                  <a:srgbClr val="00B0F0"/>
                </a:solidFill>
                <a:latin typeface="Times New Roman" pitchFamily="18" charset="0"/>
                <a:cs typeface="Times New Roman" pitchFamily="18" charset="0"/>
              </a:rPr>
              <a:t>Bangarmau, </a:t>
            </a:r>
            <a:r>
              <a:rPr lang="en-IN" b="1" dirty="0" err="1" smtClean="0">
                <a:solidFill>
                  <a:srgbClr val="00B0F0"/>
                </a:solidFill>
                <a:latin typeface="Times New Roman" pitchFamily="18" charset="0"/>
                <a:cs typeface="Times New Roman" pitchFamily="18" charset="0"/>
              </a:rPr>
              <a:t>Unnao</a:t>
            </a:r>
            <a:r>
              <a:rPr lang="en-IN" b="1" dirty="0" smtClean="0">
                <a:solidFill>
                  <a:srgbClr val="00B0F0"/>
                </a:solidFill>
                <a:latin typeface="Times New Roman" pitchFamily="18" charset="0"/>
                <a:cs typeface="Times New Roman" pitchFamily="18" charset="0"/>
              </a:rPr>
              <a:t>.</a:t>
            </a:r>
          </a:p>
          <a:p>
            <a:endParaRPr lang="en-IN" b="1" dirty="0">
              <a:solidFill>
                <a:srgbClr val="00B0F0"/>
              </a:solidFill>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xmlns="" val="4250977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47688" y="255588"/>
            <a:ext cx="8048625" cy="1143000"/>
          </a:xfrm>
          <a:blipFill>
            <a:blip r:embed="rId3"/>
            <a:tile tx="0" ty="0" sx="100000" sy="100000" flip="none" algn="tl"/>
          </a:blipFill>
        </p:spPr>
        <p:txBody>
          <a:bodyPr/>
          <a:lstStyle/>
          <a:p>
            <a:pPr eaLnBrk="1" hangingPunct="1"/>
            <a:r>
              <a:rPr lang="en-US" altLang="en-US" dirty="0" smtClean="0"/>
              <a:t>10 Steps to Effective Listening (2)</a:t>
            </a:r>
          </a:p>
        </p:txBody>
      </p:sp>
      <p:sp>
        <p:nvSpPr>
          <p:cNvPr id="8195" name="Content Placeholder 2"/>
          <p:cNvSpPr>
            <a:spLocks noGrp="1"/>
          </p:cNvSpPr>
          <p:nvPr>
            <p:ph idx="1"/>
          </p:nvPr>
        </p:nvSpPr>
        <p:spPr>
          <a:xfrm>
            <a:off x="571500" y="1646238"/>
            <a:ext cx="8039100" cy="4525962"/>
          </a:xfrm>
          <a:blipFill>
            <a:blip r:embed="rId4"/>
            <a:tile tx="0" ty="0" sx="100000" sy="100000" flip="none" algn="tl"/>
          </a:blipFill>
        </p:spPr>
        <p:txBody>
          <a:bodyPr>
            <a:normAutofit/>
          </a:bodyPr>
          <a:lstStyle/>
          <a:p>
            <a:pPr marL="0" indent="0" eaLnBrk="1" hangingPunct="1">
              <a:buFont typeface="Wingdings" pitchFamily="2" charset="2"/>
              <a:buNone/>
              <a:defRPr/>
            </a:pPr>
            <a:r>
              <a:rPr lang="en-US" altLang="en-US" b="1" dirty="0" smtClean="0">
                <a:cs typeface="Arial" charset="0"/>
              </a:rPr>
              <a:t>Step 6: </a:t>
            </a:r>
            <a:r>
              <a:rPr lang="en-US" altLang="en-US" dirty="0" smtClean="0">
                <a:cs typeface="Arial" charset="0"/>
              </a:rPr>
              <a:t>Wait for the speaker to pause to ask clarifying questions.</a:t>
            </a:r>
          </a:p>
          <a:p>
            <a:pPr marL="0" indent="0" eaLnBrk="1" hangingPunct="1">
              <a:buFont typeface="Wingdings" pitchFamily="2" charset="2"/>
              <a:buNone/>
              <a:defRPr/>
            </a:pPr>
            <a:r>
              <a:rPr lang="en-US" altLang="en-US" b="1" dirty="0" smtClean="0">
                <a:cs typeface="Arial" charset="0"/>
              </a:rPr>
              <a:t>Step 7: </a:t>
            </a:r>
            <a:r>
              <a:rPr lang="en-US" altLang="en-US" dirty="0" smtClean="0">
                <a:cs typeface="Arial" charset="0"/>
              </a:rPr>
              <a:t>Ask questions only to ensure understanding.</a:t>
            </a:r>
          </a:p>
          <a:p>
            <a:pPr marL="0" indent="0" eaLnBrk="1" hangingPunct="1">
              <a:buFont typeface="Wingdings" pitchFamily="2" charset="2"/>
              <a:buNone/>
              <a:defRPr/>
            </a:pPr>
            <a:r>
              <a:rPr lang="en-US" altLang="en-US" b="1" dirty="0" smtClean="0">
                <a:cs typeface="Arial" charset="0"/>
              </a:rPr>
              <a:t>Step 8: </a:t>
            </a:r>
            <a:r>
              <a:rPr lang="en-US" altLang="en-US" dirty="0" smtClean="0">
                <a:cs typeface="Arial" charset="0"/>
              </a:rPr>
              <a:t>Try to feel what the speaker is feeling.</a:t>
            </a:r>
          </a:p>
          <a:p>
            <a:pPr marL="0" indent="0" eaLnBrk="1" hangingPunct="1">
              <a:buFont typeface="Wingdings" pitchFamily="2" charset="2"/>
              <a:buNone/>
              <a:defRPr/>
            </a:pPr>
            <a:r>
              <a:rPr lang="en-US" altLang="en-US" b="1" dirty="0" smtClean="0">
                <a:cs typeface="Arial" charset="0"/>
              </a:rPr>
              <a:t>Step 9: </a:t>
            </a:r>
            <a:r>
              <a:rPr lang="en-US" altLang="en-US" dirty="0" smtClean="0">
                <a:cs typeface="Arial" charset="0"/>
              </a:rPr>
              <a:t>Give the speaker regular feedback.</a:t>
            </a:r>
          </a:p>
          <a:p>
            <a:pPr marL="0" indent="0" eaLnBrk="1" hangingPunct="1">
              <a:buFont typeface="Wingdings" pitchFamily="2" charset="2"/>
              <a:buNone/>
              <a:defRPr/>
            </a:pPr>
            <a:r>
              <a:rPr lang="en-US" altLang="en-US" b="1" dirty="0" smtClean="0">
                <a:cs typeface="Arial" charset="0"/>
              </a:rPr>
              <a:t>Step 10: </a:t>
            </a:r>
            <a:r>
              <a:rPr lang="en-US" altLang="en-US" dirty="0" smtClean="0">
                <a:cs typeface="Arial" charset="0"/>
              </a:rPr>
              <a:t>Pay attention to what </a:t>
            </a:r>
            <a:r>
              <a:rPr lang="en-US" altLang="en-US" i="1" dirty="0" smtClean="0">
                <a:cs typeface="Arial" charset="0"/>
              </a:rPr>
              <a:t>isn’t</a:t>
            </a:r>
            <a:r>
              <a:rPr lang="en-US" altLang="en-US" dirty="0" smtClean="0">
                <a:cs typeface="Arial" charset="0"/>
              </a:rPr>
              <a:t> said—to nonverbal cues.</a:t>
            </a:r>
          </a:p>
          <a:p>
            <a:pPr eaLnBrk="1" hangingPunct="1">
              <a:defRPr/>
            </a:pPr>
            <a:endParaRPr lang="en-US" altLang="en-US" dirty="0" smtClean="0">
              <a:cs typeface="Arial" charset="0"/>
            </a:endParaRPr>
          </a:p>
        </p:txBody>
      </p:sp>
    </p:spTree>
    <p:extLst>
      <p:ext uri="{BB962C8B-B14F-4D97-AF65-F5344CB8AC3E}">
        <p14:creationId xmlns:p14="http://schemas.microsoft.com/office/powerpoint/2010/main" xmlns="" val="3014343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IN" dirty="0" smtClean="0">
                <a:latin typeface="Times New Roman" pitchFamily="18" charset="0"/>
                <a:cs typeface="Times New Roman" pitchFamily="18" charset="0"/>
              </a:rPr>
              <a:t>Barriers to Effective Listening</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a:blipFill>
            <a:blip r:embed="rId3"/>
            <a:tile tx="0" ty="0" sx="100000" sy="100000" flip="none" algn="tl"/>
          </a:blipFill>
        </p:spPr>
        <p:txBody>
          <a:bodyPr>
            <a:normAutofit fontScale="92500" lnSpcReduction="10000"/>
          </a:bodyPr>
          <a:lstStyle/>
          <a:p>
            <a:pPr marL="0" indent="0">
              <a:buFont typeface="Wingdings" pitchFamily="2" charset="2"/>
              <a:buChar char="Ø"/>
            </a:pPr>
            <a:r>
              <a:rPr lang="en-IN" dirty="0" smtClean="0">
                <a:latin typeface="Times New Roman" pitchFamily="18" charset="0"/>
                <a:cs typeface="Times New Roman" pitchFamily="18" charset="0"/>
              </a:rPr>
              <a:t>Environmental </a:t>
            </a:r>
          </a:p>
          <a:p>
            <a:pPr marL="0" indent="0">
              <a:buFont typeface="Wingdings" pitchFamily="2" charset="2"/>
              <a:buChar char="Ø"/>
            </a:pPr>
            <a:r>
              <a:rPr lang="en-IN" dirty="0" smtClean="0">
                <a:latin typeface="Times New Roman" pitchFamily="18" charset="0"/>
                <a:cs typeface="Times New Roman" pitchFamily="18" charset="0"/>
              </a:rPr>
              <a:t>Judgemental </a:t>
            </a:r>
            <a:r>
              <a:rPr lang="en-IN" dirty="0">
                <a:latin typeface="Times New Roman" pitchFamily="18" charset="0"/>
                <a:cs typeface="Times New Roman" pitchFamily="18" charset="0"/>
              </a:rPr>
              <a:t>Attitude</a:t>
            </a:r>
          </a:p>
          <a:p>
            <a:pPr marL="0" indent="0">
              <a:buFont typeface="Wingdings" pitchFamily="2" charset="2"/>
              <a:buChar char="Ø"/>
            </a:pPr>
            <a:r>
              <a:rPr lang="en-IN" dirty="0">
                <a:latin typeface="Times New Roman" pitchFamily="18" charset="0"/>
                <a:cs typeface="Times New Roman" pitchFamily="18" charset="0"/>
              </a:rPr>
              <a:t>Bringing past at present</a:t>
            </a:r>
          </a:p>
          <a:p>
            <a:pPr marL="0" indent="0">
              <a:buFont typeface="Wingdings" pitchFamily="2" charset="2"/>
              <a:buChar char="Ø"/>
            </a:pPr>
            <a:r>
              <a:rPr lang="en-IN" dirty="0">
                <a:latin typeface="Times New Roman" pitchFamily="18" charset="0"/>
                <a:cs typeface="Times New Roman" pitchFamily="18" charset="0"/>
              </a:rPr>
              <a:t>Habit of extra talking</a:t>
            </a:r>
          </a:p>
          <a:p>
            <a:pPr marL="0" indent="0">
              <a:buFont typeface="Wingdings" pitchFamily="2" charset="2"/>
              <a:buChar char="Ø"/>
            </a:pPr>
            <a:r>
              <a:rPr lang="en-IN" dirty="0">
                <a:latin typeface="Times New Roman" pitchFamily="18" charset="0"/>
                <a:cs typeface="Times New Roman" pitchFamily="18" charset="0"/>
              </a:rPr>
              <a:t>Prediction and prejudices</a:t>
            </a:r>
          </a:p>
          <a:p>
            <a:pPr marL="0" indent="0">
              <a:buFont typeface="Wingdings" pitchFamily="2" charset="2"/>
              <a:buChar char="Ø"/>
            </a:pPr>
            <a:r>
              <a:rPr lang="en-IN" dirty="0">
                <a:latin typeface="Times New Roman" pitchFamily="18" charset="0"/>
                <a:cs typeface="Times New Roman" pitchFamily="18" charset="0"/>
              </a:rPr>
              <a:t>Impatience and reaction mode</a:t>
            </a:r>
          </a:p>
          <a:p>
            <a:pPr marL="0" indent="0">
              <a:buFont typeface="Wingdings" pitchFamily="2" charset="2"/>
              <a:buChar char="Ø"/>
            </a:pPr>
            <a:r>
              <a:rPr lang="en-IN" dirty="0">
                <a:latin typeface="Times New Roman" pitchFamily="18" charset="0"/>
                <a:cs typeface="Times New Roman" pitchFamily="18" charset="0"/>
              </a:rPr>
              <a:t>Selective </a:t>
            </a:r>
            <a:r>
              <a:rPr lang="en-IN" dirty="0" smtClean="0">
                <a:latin typeface="Times New Roman" pitchFamily="18" charset="0"/>
                <a:cs typeface="Times New Roman" pitchFamily="18" charset="0"/>
              </a:rPr>
              <a:t>listening</a:t>
            </a:r>
          </a:p>
          <a:p>
            <a:pPr marL="0" indent="0">
              <a:buFont typeface="Wingdings" pitchFamily="2" charset="2"/>
              <a:buChar char="Ø"/>
            </a:pPr>
            <a:r>
              <a:rPr lang="en-US" dirty="0" smtClean="0"/>
              <a:t>Personal Bias</a:t>
            </a:r>
          </a:p>
          <a:p>
            <a:pPr marL="0" indent="0">
              <a:buFont typeface="Wingdings" pitchFamily="2" charset="2"/>
              <a:buChar char="Ø"/>
            </a:pPr>
            <a:r>
              <a:rPr lang="en-US" dirty="0" smtClean="0"/>
              <a:t>Language/Culture Differences</a:t>
            </a:r>
          </a:p>
          <a:p>
            <a:pPr marL="0" indent="0">
              <a:buFont typeface="Wingdings" pitchFamily="2" charset="2"/>
              <a:buChar char="Ø"/>
            </a:pPr>
            <a:r>
              <a:rPr lang="en-US" dirty="0" smtClean="0"/>
              <a:t>Faking </a:t>
            </a:r>
            <a:r>
              <a:rPr lang="en-US" dirty="0"/>
              <a:t>Attention</a:t>
            </a:r>
          </a:p>
          <a:p>
            <a:pPr marL="0" indent="0" algn="ctr">
              <a:buNone/>
            </a:pPr>
            <a:endParaRPr lang="en-IN" dirty="0" smtClean="0">
              <a:latin typeface="Times New Roman" pitchFamily="18" charset="0"/>
              <a:cs typeface="Times New Roman" pitchFamily="18" charset="0"/>
            </a:endParaRPr>
          </a:p>
          <a:p>
            <a:pPr marL="0" indent="0" algn="ctr">
              <a:buNone/>
            </a:pP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xmlns="" val="2402733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2"/>
          <p:cNvPicPr>
            <a:picLocks noGrp="1" noChangeAspect="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667001" y="1128712"/>
            <a:ext cx="3886200" cy="4738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Content Placeholder 2"/>
          <p:cNvPicPr>
            <a:picLocks noGrp="1"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143000" y="152400"/>
            <a:ext cx="7239000" cy="6400800"/>
          </a:xfrm>
          <a:prstGeom prst="rect">
            <a:avLst/>
          </a:prstGeom>
          <a:ln>
            <a:noFill/>
          </a:ln>
          <a:effectLst>
            <a:softEdge rad="112500"/>
          </a:effectLst>
          <a:extLst/>
        </p:spPr>
      </p:pic>
    </p:spTree>
    <p:extLst>
      <p:ext uri="{BB962C8B-B14F-4D97-AF65-F5344CB8AC3E}">
        <p14:creationId xmlns:p14="http://schemas.microsoft.com/office/powerpoint/2010/main" xmlns="" val="728314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jiv\Desktop\brown-hummingbird-selective-focus-photography-1133957.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7" name="TextBox 6"/>
          <p:cNvSpPr txBox="1"/>
          <p:nvPr/>
        </p:nvSpPr>
        <p:spPr>
          <a:xfrm>
            <a:off x="5791200" y="533400"/>
            <a:ext cx="3270126" cy="707886"/>
          </a:xfrm>
          <a:prstGeom prst="rect">
            <a:avLst/>
          </a:prstGeom>
          <a:noFill/>
        </p:spPr>
        <p:txBody>
          <a:bodyPr wrap="none" rtlCol="0">
            <a:spAutoFit/>
          </a:bodyPr>
          <a:lstStyle/>
          <a:p>
            <a:r>
              <a:rPr lang="en-US" sz="4000" dirty="0" smtClean="0">
                <a:solidFill>
                  <a:srgbClr val="FF0000"/>
                </a:solidFill>
                <a:latin typeface="Arial Rounded MT Bold" pitchFamily="34" charset="0"/>
              </a:rPr>
              <a:t>THANK YOU</a:t>
            </a:r>
            <a:endParaRPr lang="en-US" sz="4000" dirty="0">
              <a:solidFill>
                <a:srgbClr val="FF0000"/>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08637" y="332656"/>
            <a:ext cx="8229600" cy="962744"/>
          </a:xfrm>
          <a:blipFill>
            <a:blip r:embed="rId2"/>
            <a:tile tx="0" ty="0" sx="100000" sy="100000" flip="none" algn="tl"/>
          </a:blipFill>
        </p:spPr>
        <p:txBody>
          <a:bodyPr>
            <a:normAutofit/>
          </a:bodyPr>
          <a:lstStyle/>
          <a:p>
            <a:r>
              <a:rPr lang="en-AU" dirty="0">
                <a:solidFill>
                  <a:schemeClr val="tx1"/>
                </a:solidFill>
                <a:latin typeface="Times New Roman" pitchFamily="18" charset="0"/>
                <a:cs typeface="Times New Roman" pitchFamily="18" charset="0"/>
              </a:rPr>
              <a:t>The Art of Listening</a:t>
            </a:r>
            <a:endParaRPr lang="en-US" dirty="0">
              <a:solidFill>
                <a:schemeClr val="tx1"/>
              </a:solidFill>
              <a:latin typeface="Times New Roman" pitchFamily="18" charset="0"/>
              <a:cs typeface="Times New Roman" pitchFamily="18" charset="0"/>
            </a:endParaRPr>
          </a:p>
        </p:txBody>
      </p:sp>
      <p:sp>
        <p:nvSpPr>
          <p:cNvPr id="52227" name="Rectangle 3"/>
          <p:cNvSpPr>
            <a:spLocks noGrp="1" noChangeArrowheads="1"/>
          </p:cNvSpPr>
          <p:nvPr>
            <p:ph type="body" idx="1"/>
          </p:nvPr>
        </p:nvSpPr>
        <p:spPr>
          <a:blipFill>
            <a:blip r:embed="rId3"/>
            <a:tile tx="0" ty="0" sx="100000" sy="100000" flip="none" algn="tl"/>
          </a:blipFill>
        </p:spPr>
        <p:txBody>
          <a:bodyPr>
            <a:normAutofit/>
          </a:bodyPr>
          <a:lstStyle/>
          <a:p>
            <a:pPr marL="0" indent="0" algn="ctr">
              <a:buNone/>
            </a:pPr>
            <a:endParaRPr lang="en-AU" sz="2800" dirty="0" smtClean="0">
              <a:latin typeface="Times New Roman" pitchFamily="18" charset="0"/>
              <a:cs typeface="Times New Roman" pitchFamily="18" charset="0"/>
            </a:endParaRPr>
          </a:p>
          <a:p>
            <a:pPr marL="0" indent="0" algn="ctr">
              <a:buNone/>
            </a:pPr>
            <a:r>
              <a:rPr lang="en-AU" sz="2800" b="1" i="1" dirty="0" smtClean="0">
                <a:latin typeface="Times New Roman" pitchFamily="18" charset="0"/>
                <a:cs typeface="Times New Roman" pitchFamily="18" charset="0"/>
              </a:rPr>
              <a:t>“</a:t>
            </a:r>
            <a:r>
              <a:rPr lang="en-AU" sz="2800" b="1" i="1" dirty="0">
                <a:latin typeface="Times New Roman" pitchFamily="18" charset="0"/>
                <a:cs typeface="Times New Roman" pitchFamily="18" charset="0"/>
              </a:rPr>
              <a:t>If we were supposed to talk more than listen, we would have been given two </a:t>
            </a:r>
            <a:r>
              <a:rPr lang="en-AU" sz="2800" b="1" i="1" dirty="0" smtClean="0">
                <a:latin typeface="Times New Roman" pitchFamily="18" charset="0"/>
                <a:cs typeface="Times New Roman" pitchFamily="18" charset="0"/>
              </a:rPr>
              <a:t>mouths </a:t>
            </a:r>
            <a:r>
              <a:rPr lang="en-AU" sz="2800" b="1" i="1" dirty="0">
                <a:latin typeface="Times New Roman" pitchFamily="18" charset="0"/>
                <a:cs typeface="Times New Roman" pitchFamily="18" charset="0"/>
              </a:rPr>
              <a:t>and one ear</a:t>
            </a:r>
            <a:r>
              <a:rPr lang="en-AU" sz="2800" b="1" i="1" dirty="0" smtClean="0">
                <a:latin typeface="Times New Roman" pitchFamily="18" charset="0"/>
                <a:cs typeface="Times New Roman" pitchFamily="18" charset="0"/>
              </a:rPr>
              <a:t>.” Mark twain</a:t>
            </a:r>
          </a:p>
          <a:p>
            <a:pPr marL="0" indent="0" algn="ctr">
              <a:buNone/>
            </a:pPr>
            <a:endParaRPr lang="en-AU" sz="2800" b="1" i="1" dirty="0" smtClean="0">
              <a:latin typeface="Times New Roman" pitchFamily="18" charset="0"/>
              <a:cs typeface="Times New Roman" pitchFamily="18" charset="0"/>
            </a:endParaRPr>
          </a:p>
          <a:p>
            <a:pPr algn="ctr">
              <a:buFont typeface="Wingdings" pitchFamily="2" charset="2"/>
              <a:buChar char="§"/>
            </a:pPr>
            <a:r>
              <a:rPr lang="en-AU" dirty="0" smtClean="0">
                <a:latin typeface="Times New Roman" pitchFamily="18" charset="0"/>
                <a:cs typeface="Times New Roman" pitchFamily="18" charset="0"/>
              </a:rPr>
              <a:t>Listening is the absorption of the meaning of words and sentences by the brain. Listening leads to the understanding of facts and ideas.</a:t>
            </a:r>
          </a:p>
          <a:p>
            <a:pPr marL="0" indent="0" algn="ctr">
              <a:buNone/>
            </a:pPr>
            <a:endParaRPr lang="en-AU" sz="2800" dirty="0" smtClean="0">
              <a:latin typeface="Times New Roman" pitchFamily="18" charset="0"/>
              <a:cs typeface="Times New Roman" pitchFamily="18" charset="0"/>
            </a:endParaRPr>
          </a:p>
          <a:p>
            <a:endParaRPr lang="en-AU" dirty="0">
              <a:latin typeface="Times New Roman" pitchFamily="18" charset="0"/>
              <a:cs typeface="Times New Roman" pitchFamily="18" charset="0"/>
            </a:endParaRPr>
          </a:p>
          <a:p>
            <a:pPr algn="r"/>
            <a:endParaRPr lang="en-AU" dirty="0">
              <a:latin typeface="Times New Roman" pitchFamily="18" charset="0"/>
              <a:cs typeface="Times New Roman" pitchFamily="18" charset="0"/>
            </a:endParaRPr>
          </a:p>
          <a:p>
            <a:endParaRPr lang="en-AU" sz="1200" dirty="0"/>
          </a:p>
        </p:txBody>
      </p:sp>
    </p:spTree>
    <p:extLst>
      <p:ext uri="{BB962C8B-B14F-4D97-AF65-F5344CB8AC3E}">
        <p14:creationId xmlns:p14="http://schemas.microsoft.com/office/powerpoint/2010/main" xmlns="" val="6654316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1000"/>
                                        <p:tgtEl>
                                          <p:spTgt spid="52226"/>
                                        </p:tgtEl>
                                      </p:cBhvr>
                                    </p:animEffect>
                                    <p:anim calcmode="lin" valueType="num">
                                      <p:cBhvr>
                                        <p:cTn id="8" dur="1000" fill="hold"/>
                                        <p:tgtEl>
                                          <p:spTgt spid="52226"/>
                                        </p:tgtEl>
                                        <p:attrNameLst>
                                          <p:attrName>ppt_x</p:attrName>
                                        </p:attrNameLst>
                                      </p:cBhvr>
                                      <p:tavLst>
                                        <p:tav tm="0">
                                          <p:val>
                                            <p:strVal val="#ppt_x"/>
                                          </p:val>
                                        </p:tav>
                                        <p:tav tm="100000">
                                          <p:val>
                                            <p:strVal val="#ppt_x"/>
                                          </p:val>
                                        </p:tav>
                                      </p:tavLst>
                                    </p:anim>
                                    <p:anim calcmode="lin" valueType="num">
                                      <p:cBhvr>
                                        <p:cTn id="9" dur="1000" fill="hold"/>
                                        <p:tgtEl>
                                          <p:spTgt spid="5222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grpId="0" nodeType="afterEffect">
                                  <p:stCondLst>
                                    <p:cond delay="0"/>
                                  </p:stCondLst>
                                  <p:childTnLst>
                                    <p:set>
                                      <p:cBhvr>
                                        <p:cTn id="12" dur="1" fill="hold">
                                          <p:stCondLst>
                                            <p:cond delay="0"/>
                                          </p:stCondLst>
                                        </p:cTn>
                                        <p:tgtEl>
                                          <p:spTgt spid="52227">
                                            <p:bg/>
                                          </p:spTgt>
                                        </p:tgtEl>
                                        <p:attrNameLst>
                                          <p:attrName>style.visibility</p:attrName>
                                        </p:attrNameLst>
                                      </p:cBhvr>
                                      <p:to>
                                        <p:strVal val="visible"/>
                                      </p:to>
                                    </p:set>
                                    <p:anim calcmode="lin" valueType="num">
                                      <p:cBhvr>
                                        <p:cTn id="13" dur="2000" fill="hold"/>
                                        <p:tgtEl>
                                          <p:spTgt spid="52227">
                                            <p:bg/>
                                          </p:spTgt>
                                        </p:tgtEl>
                                        <p:attrNameLst>
                                          <p:attrName>ppt_w</p:attrName>
                                        </p:attrNameLst>
                                      </p:cBhvr>
                                      <p:tavLst>
                                        <p:tav tm="0">
                                          <p:val>
                                            <p:fltVal val="0"/>
                                          </p:val>
                                        </p:tav>
                                        <p:tav tm="100000">
                                          <p:val>
                                            <p:strVal val="#ppt_w"/>
                                          </p:val>
                                        </p:tav>
                                      </p:tavLst>
                                    </p:anim>
                                    <p:anim calcmode="lin" valueType="num">
                                      <p:cBhvr>
                                        <p:cTn id="14" dur="2000" fill="hold"/>
                                        <p:tgtEl>
                                          <p:spTgt spid="52227">
                                            <p:bg/>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p:cTn id="19" dur="20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522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p:cTn id="25" dur="2000" fill="hold"/>
                                        <p:tgtEl>
                                          <p:spTgt spid="52227">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5222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924800" cy="1143000"/>
          </a:xfrm>
          <a:blipFill>
            <a:blip r:embed="rId2"/>
            <a:tile tx="0" ty="0" sx="100000" sy="100000" flip="none" algn="tl"/>
          </a:blipFill>
        </p:spPr>
        <p:txBody>
          <a:bodyPr/>
          <a:lstStyle/>
          <a:p>
            <a:r>
              <a:rPr lang="en-IN" dirty="0" smtClean="0"/>
              <a:t>Listening </a:t>
            </a:r>
            <a:r>
              <a:rPr lang="en-IN" dirty="0" err="1" smtClean="0"/>
              <a:t>Vs</a:t>
            </a:r>
            <a:r>
              <a:rPr lang="en-IN" dirty="0" smtClean="0"/>
              <a:t> Hearing</a:t>
            </a:r>
            <a:endParaRPr lang="en-IN" dirty="0"/>
          </a:p>
        </p:txBody>
      </p:sp>
      <p:sp>
        <p:nvSpPr>
          <p:cNvPr id="3" name="Content Placeholder 2"/>
          <p:cNvSpPr>
            <a:spLocks noGrp="1"/>
          </p:cNvSpPr>
          <p:nvPr>
            <p:ph idx="1"/>
          </p:nvPr>
        </p:nvSpPr>
        <p:spPr>
          <a:xfrm>
            <a:off x="457200" y="1447800"/>
            <a:ext cx="8229600" cy="4800600"/>
          </a:xfrm>
          <a:blipFill>
            <a:blip r:embed="rId3"/>
            <a:tile tx="0" ty="0" sx="100000" sy="100000" flip="none" algn="tl"/>
          </a:blipFill>
        </p:spPr>
        <p:txBody>
          <a:bodyPr/>
          <a:lstStyle/>
          <a:p>
            <a:endParaRPr lang="en-IN" dirty="0" smtClean="0"/>
          </a:p>
          <a:p>
            <a:r>
              <a:rPr lang="en-IN" dirty="0" smtClean="0"/>
              <a:t>Hearing – physical process; natural; passive</a:t>
            </a:r>
          </a:p>
          <a:p>
            <a:r>
              <a:rPr lang="en-IN" dirty="0" smtClean="0"/>
              <a:t>Listening – physical and mental process; active learned process; a skill.</a:t>
            </a:r>
          </a:p>
          <a:p>
            <a:r>
              <a:rPr lang="en-IN" dirty="0" smtClean="0"/>
              <a:t>Listening is hard!</a:t>
            </a:r>
          </a:p>
          <a:p>
            <a:r>
              <a:rPr lang="en-AU" dirty="0">
                <a:latin typeface="Times New Roman" pitchFamily="18" charset="0"/>
                <a:cs typeface="Times New Roman" pitchFamily="18" charset="0"/>
              </a:rPr>
              <a:t>You must choose to participate in the process of learning.</a:t>
            </a:r>
          </a:p>
          <a:p>
            <a:pPr marL="0" indent="0">
              <a:buNone/>
            </a:pPr>
            <a:endParaRPr lang="en-IN" dirty="0" smtClean="0"/>
          </a:p>
          <a:p>
            <a:endParaRPr lang="en-IN" dirty="0"/>
          </a:p>
        </p:txBody>
      </p:sp>
    </p:spTree>
    <p:extLst>
      <p:ext uri="{BB962C8B-B14F-4D97-AF65-F5344CB8AC3E}">
        <p14:creationId xmlns:p14="http://schemas.microsoft.com/office/powerpoint/2010/main" xmlns="" val="1459779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altLang="en-US" dirty="0"/>
              <a:t>What is Effective Listening?</a:t>
            </a:r>
            <a:endParaRPr lang="en-IN" dirty="0"/>
          </a:p>
        </p:txBody>
      </p:sp>
      <p:sp>
        <p:nvSpPr>
          <p:cNvPr id="3" name="Content Placeholder 2"/>
          <p:cNvSpPr>
            <a:spLocks noGrp="1"/>
          </p:cNvSpPr>
          <p:nvPr>
            <p:ph idx="1"/>
          </p:nvPr>
        </p:nvSpPr>
        <p:spPr>
          <a:blipFill>
            <a:blip r:embed="rId3"/>
            <a:tile tx="0" ty="0" sx="100000" sy="100000" flip="none" algn="tl"/>
          </a:blipFill>
        </p:spPr>
        <p:txBody>
          <a:bodyPr>
            <a:normAutofit fontScale="92500" lnSpcReduction="10000"/>
          </a:bodyPr>
          <a:lstStyle/>
          <a:p>
            <a:r>
              <a:rPr lang="en-US" altLang="en-US" b="1" dirty="0"/>
              <a:t>Effective listening skills </a:t>
            </a:r>
            <a:r>
              <a:rPr lang="en-US" altLang="en-US" dirty="0"/>
              <a:t>are the ability to actively understand information provided by the speaker, and display interest in the topic discussed. It can also include providing the speaker with feedback, by asking pertinent questions so the speaker knows the message is received.</a:t>
            </a:r>
          </a:p>
          <a:p>
            <a:endParaRPr lang="en-US" altLang="en-US" dirty="0"/>
          </a:p>
          <a:p>
            <a:r>
              <a:rPr lang="en-US" altLang="en-US" b="1" dirty="0"/>
              <a:t>Effective Listening </a:t>
            </a:r>
            <a:r>
              <a:rPr lang="en-US" altLang="en-US" dirty="0"/>
              <a:t>is a skill using multiple senses to comprehend the message being sent by the speaker.</a:t>
            </a:r>
          </a:p>
          <a:p>
            <a:endParaRPr lang="en-IN" dirty="0"/>
          </a:p>
        </p:txBody>
      </p:sp>
    </p:spTree>
    <p:extLst>
      <p:ext uri="{BB962C8B-B14F-4D97-AF65-F5344CB8AC3E}">
        <p14:creationId xmlns:p14="http://schemas.microsoft.com/office/powerpoint/2010/main" xmlns="" val="1079241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638800"/>
          </a:xfrm>
          <a:blipFill>
            <a:blip r:embed="rId2"/>
            <a:tile tx="0" ty="0" sx="100000" sy="100000" flip="none" algn="tl"/>
          </a:blipFill>
        </p:spPr>
        <p:txBody>
          <a:bodyPr>
            <a:noAutofit/>
          </a:bodyPr>
          <a:lstStyle/>
          <a:p>
            <a:r>
              <a:rPr lang="en-US" sz="2000" b="1" dirty="0">
                <a:solidFill>
                  <a:schemeClr val="tx2"/>
                </a:solidFill>
              </a:rPr>
              <a:t>Listening is the most powerful form of acknowledgment</a:t>
            </a:r>
            <a:r>
              <a:rPr lang="en-US" sz="2000" dirty="0">
                <a:solidFill>
                  <a:schemeClr val="tx2"/>
                </a:solidFill>
              </a:rPr>
              <a:t/>
            </a:r>
            <a:br>
              <a:rPr lang="en-US" sz="2000" dirty="0">
                <a:solidFill>
                  <a:schemeClr val="tx2"/>
                </a:solidFill>
              </a:rPr>
            </a:br>
            <a:r>
              <a:rPr lang="en-US" sz="2000" dirty="0" smtClean="0">
                <a:solidFill>
                  <a:schemeClr val="tx2"/>
                </a:solidFill>
              </a:rPr>
              <a:t> </a:t>
            </a:r>
            <a:r>
              <a:rPr lang="en-US" sz="2000" dirty="0" smtClean="0">
                <a:solidFill>
                  <a:srgbClr val="CC6600"/>
                </a:solidFill>
              </a:rPr>
              <a:t>…</a:t>
            </a:r>
            <a:r>
              <a:rPr lang="en-US" sz="2000" dirty="0">
                <a:solidFill>
                  <a:srgbClr val="CC6600"/>
                </a:solidFill>
              </a:rPr>
              <a:t>a way of saying, “You are </a:t>
            </a:r>
            <a:r>
              <a:rPr lang="en-US" sz="2000" dirty="0" smtClean="0">
                <a:solidFill>
                  <a:srgbClr val="CC6600"/>
                </a:solidFill>
              </a:rPr>
              <a:t>important.”</a:t>
            </a:r>
          </a:p>
          <a:p>
            <a:r>
              <a:rPr lang="en-US" sz="2000" b="1" dirty="0">
                <a:solidFill>
                  <a:schemeClr val="tx2"/>
                </a:solidFill>
              </a:rPr>
              <a:t>Listening builds stronger </a:t>
            </a:r>
            <a:r>
              <a:rPr lang="en-US" sz="2000" b="1" dirty="0" smtClean="0">
                <a:solidFill>
                  <a:schemeClr val="tx2"/>
                </a:solidFill>
              </a:rPr>
              <a:t>relationships</a:t>
            </a:r>
            <a:r>
              <a:rPr lang="en-US" sz="2000" dirty="0"/>
              <a:t/>
            </a:r>
            <a:br>
              <a:rPr lang="en-US" sz="2000" dirty="0"/>
            </a:br>
            <a:r>
              <a:rPr lang="en-US" sz="2000" dirty="0" smtClean="0">
                <a:solidFill>
                  <a:srgbClr val="CC6600"/>
                </a:solidFill>
              </a:rPr>
              <a:t>…</a:t>
            </a:r>
            <a:r>
              <a:rPr lang="en-US" sz="2000" dirty="0">
                <a:solidFill>
                  <a:srgbClr val="CC6600"/>
                </a:solidFill>
              </a:rPr>
              <a:t>creates a desire to cooperate </a:t>
            </a:r>
            <a:r>
              <a:rPr lang="en-US" sz="2000" dirty="0" smtClean="0">
                <a:solidFill>
                  <a:srgbClr val="CC6600"/>
                </a:solidFill>
              </a:rPr>
              <a:t>among </a:t>
            </a:r>
            <a:r>
              <a:rPr lang="en-US" sz="2000" dirty="0">
                <a:solidFill>
                  <a:srgbClr val="CC6600"/>
                </a:solidFill>
              </a:rPr>
              <a:t>people because they feel </a:t>
            </a:r>
            <a:r>
              <a:rPr lang="en-US" sz="2000" dirty="0" smtClean="0">
                <a:solidFill>
                  <a:srgbClr val="CC6600"/>
                </a:solidFill>
              </a:rPr>
              <a:t>accepted </a:t>
            </a:r>
            <a:r>
              <a:rPr lang="en-US" sz="2000" dirty="0">
                <a:solidFill>
                  <a:srgbClr val="CC6600"/>
                </a:solidFill>
              </a:rPr>
              <a:t>and </a:t>
            </a:r>
            <a:r>
              <a:rPr lang="en-US" sz="2000" dirty="0" smtClean="0">
                <a:solidFill>
                  <a:srgbClr val="CC6600"/>
                </a:solidFill>
              </a:rPr>
              <a:t>acknowledged</a:t>
            </a:r>
          </a:p>
          <a:p>
            <a:r>
              <a:rPr lang="en-US" sz="2000" b="1" dirty="0">
                <a:solidFill>
                  <a:schemeClr val="tx2"/>
                </a:solidFill>
              </a:rPr>
              <a:t>Listening promotes being heard</a:t>
            </a:r>
            <a:r>
              <a:rPr lang="en-US" sz="2000" dirty="0">
                <a:solidFill>
                  <a:schemeClr val="tx2"/>
                </a:solidFill>
              </a:rPr>
              <a:t/>
            </a:r>
            <a:br>
              <a:rPr lang="en-US" sz="2000" dirty="0">
                <a:solidFill>
                  <a:schemeClr val="tx2"/>
                </a:solidFill>
              </a:rPr>
            </a:br>
            <a:r>
              <a:rPr lang="en-US" sz="2000" dirty="0" smtClean="0">
                <a:solidFill>
                  <a:srgbClr val="CC6600"/>
                </a:solidFill>
              </a:rPr>
              <a:t>…”</a:t>
            </a:r>
            <a:r>
              <a:rPr lang="en-US" sz="2000" dirty="0">
                <a:solidFill>
                  <a:srgbClr val="CC6600"/>
                </a:solidFill>
              </a:rPr>
              <a:t>Seek first to understand, then </a:t>
            </a:r>
            <a:r>
              <a:rPr lang="en-US" sz="2000" dirty="0" smtClean="0">
                <a:solidFill>
                  <a:srgbClr val="CC6600"/>
                </a:solidFill>
              </a:rPr>
              <a:t>be </a:t>
            </a:r>
            <a:r>
              <a:rPr lang="en-US" sz="2000" dirty="0">
                <a:solidFill>
                  <a:srgbClr val="CC6600"/>
                </a:solidFill>
              </a:rPr>
              <a:t>understood.” </a:t>
            </a:r>
          </a:p>
          <a:p>
            <a:r>
              <a:rPr lang="en-US" sz="2000" b="1" dirty="0">
                <a:solidFill>
                  <a:schemeClr val="tx2"/>
                </a:solidFill>
              </a:rPr>
              <a:t>Listening creates acceptance and openness</a:t>
            </a:r>
            <a:r>
              <a:rPr lang="en-US" sz="2000" dirty="0">
                <a:solidFill>
                  <a:schemeClr val="tx2"/>
                </a:solidFill>
              </a:rPr>
              <a:t/>
            </a:r>
            <a:br>
              <a:rPr lang="en-US" sz="2000" dirty="0">
                <a:solidFill>
                  <a:schemeClr val="tx2"/>
                </a:solidFill>
              </a:rPr>
            </a:br>
            <a:r>
              <a:rPr lang="en-US" sz="2000" dirty="0" smtClean="0">
                <a:solidFill>
                  <a:srgbClr val="CC6600"/>
                </a:solidFill>
              </a:rPr>
              <a:t>…</a:t>
            </a:r>
            <a:r>
              <a:rPr lang="en-US" sz="2000" dirty="0">
                <a:solidFill>
                  <a:srgbClr val="CC6600"/>
                </a:solidFill>
              </a:rPr>
              <a:t>conveys the message that “I am </a:t>
            </a:r>
            <a:r>
              <a:rPr lang="en-US" sz="2000" dirty="0" smtClean="0">
                <a:solidFill>
                  <a:srgbClr val="CC6600"/>
                </a:solidFill>
              </a:rPr>
              <a:t>not </a:t>
            </a:r>
            <a:r>
              <a:rPr lang="en-US" sz="2000" dirty="0">
                <a:solidFill>
                  <a:srgbClr val="CC6600"/>
                </a:solidFill>
              </a:rPr>
              <a:t>judging you.”</a:t>
            </a:r>
          </a:p>
          <a:p>
            <a:r>
              <a:rPr lang="en-US" sz="2000" b="1" dirty="0">
                <a:solidFill>
                  <a:schemeClr val="tx2"/>
                </a:solidFill>
              </a:rPr>
              <a:t>Listening leads to </a:t>
            </a:r>
            <a:r>
              <a:rPr lang="en-US" sz="2000" b="1" dirty="0" smtClean="0">
                <a:solidFill>
                  <a:schemeClr val="tx2"/>
                </a:solidFill>
              </a:rPr>
              <a:t>learning</a:t>
            </a:r>
            <a:r>
              <a:rPr lang="en-US" sz="2000" dirty="0">
                <a:solidFill>
                  <a:schemeClr val="tx2"/>
                </a:solidFill>
              </a:rPr>
              <a:t/>
            </a:r>
            <a:br>
              <a:rPr lang="en-US" sz="2000" dirty="0">
                <a:solidFill>
                  <a:schemeClr val="tx2"/>
                </a:solidFill>
              </a:rPr>
            </a:br>
            <a:r>
              <a:rPr lang="en-US" sz="2000" dirty="0" smtClean="0">
                <a:solidFill>
                  <a:srgbClr val="CC6600"/>
                </a:solidFill>
              </a:rPr>
              <a:t>…</a:t>
            </a:r>
            <a:r>
              <a:rPr lang="en-US" sz="2000" dirty="0">
                <a:solidFill>
                  <a:srgbClr val="CC6600"/>
                </a:solidFill>
              </a:rPr>
              <a:t>openness encourages personal </a:t>
            </a:r>
            <a:r>
              <a:rPr lang="en-US" sz="2000" dirty="0" smtClean="0">
                <a:solidFill>
                  <a:srgbClr val="CC6600"/>
                </a:solidFill>
              </a:rPr>
              <a:t>growth </a:t>
            </a:r>
            <a:r>
              <a:rPr lang="en-US" sz="2000" dirty="0">
                <a:solidFill>
                  <a:srgbClr val="CC6600"/>
                </a:solidFill>
              </a:rPr>
              <a:t>and </a:t>
            </a:r>
            <a:r>
              <a:rPr lang="en-US" sz="2000" dirty="0" smtClean="0">
                <a:solidFill>
                  <a:srgbClr val="CC6600"/>
                </a:solidFill>
              </a:rPr>
              <a:t>learning</a:t>
            </a:r>
          </a:p>
          <a:p>
            <a:r>
              <a:rPr lang="en-US" sz="2000" b="1" dirty="0">
                <a:solidFill>
                  <a:schemeClr val="tx2"/>
                </a:solidFill>
              </a:rPr>
              <a:t>Listening reduces stress and tension</a:t>
            </a:r>
            <a:r>
              <a:rPr lang="en-US" sz="2000" dirty="0">
                <a:solidFill>
                  <a:schemeClr val="tx2"/>
                </a:solidFill>
              </a:rPr>
              <a:t/>
            </a:r>
            <a:br>
              <a:rPr lang="en-US" sz="2000" dirty="0">
                <a:solidFill>
                  <a:schemeClr val="tx2"/>
                </a:solidFill>
              </a:rPr>
            </a:br>
            <a:r>
              <a:rPr lang="en-US" sz="2000" dirty="0" smtClean="0">
                <a:solidFill>
                  <a:srgbClr val="CC6600"/>
                </a:solidFill>
              </a:rPr>
              <a:t>…</a:t>
            </a:r>
            <a:r>
              <a:rPr lang="en-US" sz="2000" dirty="0">
                <a:solidFill>
                  <a:srgbClr val="CC6600"/>
                </a:solidFill>
              </a:rPr>
              <a:t>minimizes confusion and </a:t>
            </a:r>
            <a:r>
              <a:rPr lang="en-US" sz="2000" dirty="0" smtClean="0">
                <a:solidFill>
                  <a:srgbClr val="CC6600"/>
                </a:solidFill>
              </a:rPr>
              <a:t>misunderstanding</a:t>
            </a:r>
            <a:r>
              <a:rPr lang="en-US" sz="2000" dirty="0">
                <a:solidFill>
                  <a:srgbClr val="CC6600"/>
                </a:solidFill>
              </a:rPr>
              <a:t>, eliminating </a:t>
            </a:r>
            <a:r>
              <a:rPr lang="en-US" sz="2000" dirty="0" smtClean="0">
                <a:solidFill>
                  <a:srgbClr val="CC6600"/>
                </a:solidFill>
              </a:rPr>
              <a:t>related </a:t>
            </a:r>
            <a:r>
              <a:rPr lang="en-US" sz="2000" dirty="0">
                <a:solidFill>
                  <a:srgbClr val="CC6600"/>
                </a:solidFill>
              </a:rPr>
              <a:t>stress and tension</a:t>
            </a:r>
          </a:p>
          <a:p>
            <a:r>
              <a:rPr lang="en-US" sz="2000" b="1" dirty="0" smtClean="0">
                <a:solidFill>
                  <a:schemeClr val="tx2"/>
                </a:solidFill>
              </a:rPr>
              <a:t>Listening </a:t>
            </a:r>
            <a:r>
              <a:rPr lang="en-US" sz="2000" b="1" dirty="0">
                <a:solidFill>
                  <a:schemeClr val="tx2"/>
                </a:solidFill>
              </a:rPr>
              <a:t>is CRITICAL in conflict </a:t>
            </a:r>
            <a:r>
              <a:rPr lang="en-US" sz="2000" b="1" dirty="0" smtClean="0">
                <a:solidFill>
                  <a:schemeClr val="tx2"/>
                </a:solidFill>
              </a:rPr>
              <a:t>resolution</a:t>
            </a:r>
          </a:p>
          <a:p>
            <a:pPr marL="0" indent="0">
              <a:buNone/>
            </a:pPr>
            <a:r>
              <a:rPr lang="en-US" sz="2000" dirty="0">
                <a:solidFill>
                  <a:srgbClr val="000099"/>
                </a:solidFill>
              </a:rPr>
              <a:t> </a:t>
            </a:r>
            <a:r>
              <a:rPr lang="en-US" sz="2000" dirty="0" smtClean="0">
                <a:solidFill>
                  <a:srgbClr val="000099"/>
                </a:solidFill>
              </a:rPr>
              <a:t>      </a:t>
            </a:r>
            <a:r>
              <a:rPr lang="en-US" sz="2000" dirty="0" smtClean="0">
                <a:solidFill>
                  <a:srgbClr val="CC6600"/>
                </a:solidFill>
              </a:rPr>
              <a:t>…much </a:t>
            </a:r>
            <a:r>
              <a:rPr lang="en-US" sz="2000" dirty="0">
                <a:solidFill>
                  <a:srgbClr val="CC6600"/>
                </a:solidFill>
              </a:rPr>
              <a:t>conflict comes from the </a:t>
            </a:r>
            <a:r>
              <a:rPr lang="en-US" sz="2000" dirty="0" smtClean="0">
                <a:solidFill>
                  <a:srgbClr val="CC6600"/>
                </a:solidFill>
              </a:rPr>
              <a:t>need </a:t>
            </a:r>
            <a:r>
              <a:rPr lang="en-US" sz="2000" dirty="0">
                <a:solidFill>
                  <a:srgbClr val="CC6600"/>
                </a:solidFill>
              </a:rPr>
              <a:t>to be heard. </a:t>
            </a:r>
            <a:r>
              <a:rPr lang="en-US" sz="2000" dirty="0" smtClean="0">
                <a:solidFill>
                  <a:srgbClr val="CC6600"/>
                </a:solidFill>
              </a:rPr>
              <a:t>Successful 	resolution depends </a:t>
            </a:r>
            <a:r>
              <a:rPr lang="en-US" sz="2000" dirty="0">
                <a:solidFill>
                  <a:srgbClr val="CC6600"/>
                </a:solidFill>
              </a:rPr>
              <a:t>on being a </a:t>
            </a:r>
            <a:r>
              <a:rPr lang="en-US" sz="2000" dirty="0" smtClean="0">
                <a:solidFill>
                  <a:srgbClr val="CC6600"/>
                </a:solidFill>
              </a:rPr>
              <a:t>non-anxious </a:t>
            </a:r>
            <a:r>
              <a:rPr lang="en-US" sz="2000" dirty="0">
                <a:solidFill>
                  <a:srgbClr val="CC6600"/>
                </a:solidFill>
              </a:rPr>
              <a:t>presence</a:t>
            </a:r>
            <a:r>
              <a:rPr lang="en-US" sz="2000" dirty="0" smtClean="0">
                <a:solidFill>
                  <a:srgbClr val="CC6600"/>
                </a:solidFill>
              </a:rPr>
              <a:t>.</a:t>
            </a:r>
            <a:r>
              <a:rPr lang="en-US" sz="2000" dirty="0">
                <a:solidFill>
                  <a:srgbClr val="CC6600"/>
                </a:solidFill>
              </a:rPr>
              <a:t>	</a:t>
            </a:r>
          </a:p>
          <a:p>
            <a:endParaRPr lang="en-IN" sz="2000" dirty="0"/>
          </a:p>
        </p:txBody>
      </p:sp>
      <p:sp>
        <p:nvSpPr>
          <p:cNvPr id="4" name="Title 1"/>
          <p:cNvSpPr>
            <a:spLocks noGrp="1"/>
          </p:cNvSpPr>
          <p:nvPr>
            <p:ph type="title"/>
          </p:nvPr>
        </p:nvSpPr>
        <p:spPr>
          <a:xfrm>
            <a:off x="762000" y="152400"/>
            <a:ext cx="7924800" cy="762000"/>
          </a:xfrm>
          <a:blipFill>
            <a:blip r:embed="rId3"/>
            <a:tile tx="0" ty="0" sx="100000" sy="100000" flip="none" algn="tl"/>
          </a:blipFill>
        </p:spPr>
        <p:txBody>
          <a:bodyPr>
            <a:normAutofit/>
          </a:bodyPr>
          <a:lstStyle/>
          <a:p>
            <a:r>
              <a:rPr lang="en-IN" sz="3200" dirty="0" smtClean="0">
                <a:latin typeface="Times New Roman" pitchFamily="18" charset="0"/>
                <a:cs typeface="Times New Roman" pitchFamily="18" charset="0"/>
              </a:rPr>
              <a:t>Importance of Listening in Communication</a:t>
            </a:r>
            <a:endParaRPr lang="en-IN"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0823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47688" y="255588"/>
            <a:ext cx="8048625" cy="1143000"/>
          </a:xfrm>
          <a:blipFill>
            <a:blip r:embed="rId3"/>
            <a:tile tx="0" ty="0" sx="100000" sy="100000" flip="none" algn="tl"/>
          </a:blipFill>
        </p:spPr>
        <p:txBody>
          <a:bodyPr/>
          <a:lstStyle/>
          <a:p>
            <a:pPr eaLnBrk="1" hangingPunct="1"/>
            <a:r>
              <a:rPr lang="en-US" altLang="en-US" dirty="0" smtClean="0"/>
              <a:t>Characteristics of Listening</a:t>
            </a:r>
          </a:p>
        </p:txBody>
      </p:sp>
      <p:sp>
        <p:nvSpPr>
          <p:cNvPr id="10243" name="Content Placeholder 2"/>
          <p:cNvSpPr>
            <a:spLocks noGrp="1"/>
          </p:cNvSpPr>
          <p:nvPr>
            <p:ph idx="1"/>
          </p:nvPr>
        </p:nvSpPr>
        <p:spPr>
          <a:xfrm>
            <a:off x="533400" y="1370012"/>
            <a:ext cx="6010275" cy="4344987"/>
          </a:xfrm>
          <a:blipFill>
            <a:blip r:embed="rId4"/>
            <a:tile tx="0" ty="0" sx="100000" sy="100000" flip="none" algn="tl"/>
          </a:blipFill>
        </p:spPr>
        <p:txBody>
          <a:bodyPr>
            <a:normAutofit/>
          </a:bodyPr>
          <a:lstStyle/>
          <a:p>
            <a:pPr marL="0" indent="0" eaLnBrk="1" hangingPunct="1">
              <a:buFont typeface="Wingdings" pitchFamily="2" charset="2"/>
              <a:buNone/>
            </a:pPr>
            <a:endParaRPr lang="en-US" altLang="en-US" sz="2800" b="1" dirty="0" smtClean="0"/>
          </a:p>
          <a:p>
            <a:pPr marL="0" indent="0" eaLnBrk="1" hangingPunct="1">
              <a:buFont typeface="Wingdings" pitchFamily="2" charset="2"/>
              <a:buNone/>
            </a:pPr>
            <a:r>
              <a:rPr lang="en-US" altLang="en-US" sz="2800" b="1" dirty="0" smtClean="0"/>
              <a:t>L</a:t>
            </a:r>
            <a:r>
              <a:rPr lang="en-US" altLang="en-US" sz="2800" dirty="0" smtClean="0"/>
              <a:t> = Look interested</a:t>
            </a:r>
          </a:p>
          <a:p>
            <a:pPr marL="0" indent="0" eaLnBrk="1" hangingPunct="1">
              <a:buFont typeface="Wingdings" pitchFamily="2" charset="2"/>
              <a:buNone/>
            </a:pPr>
            <a:r>
              <a:rPr lang="en-US" altLang="en-US" sz="2800" b="1" dirty="0" smtClean="0"/>
              <a:t>I</a:t>
            </a:r>
            <a:r>
              <a:rPr lang="en-US" altLang="en-US" sz="2800" dirty="0" smtClean="0"/>
              <a:t> =  Involve yourself by responding</a:t>
            </a:r>
          </a:p>
          <a:p>
            <a:pPr marL="0" indent="0" eaLnBrk="1" hangingPunct="1">
              <a:buFont typeface="Wingdings" pitchFamily="2" charset="2"/>
              <a:buNone/>
            </a:pPr>
            <a:r>
              <a:rPr lang="en-US" altLang="en-US" sz="2800" b="1" dirty="0" smtClean="0"/>
              <a:t>S</a:t>
            </a:r>
            <a:r>
              <a:rPr lang="en-US" altLang="en-US" sz="2800" dirty="0" smtClean="0"/>
              <a:t> = Stay on target</a:t>
            </a:r>
          </a:p>
          <a:p>
            <a:pPr marL="0" indent="0" eaLnBrk="1" hangingPunct="1">
              <a:buFont typeface="Wingdings" pitchFamily="2" charset="2"/>
              <a:buNone/>
            </a:pPr>
            <a:r>
              <a:rPr lang="en-US" altLang="en-US" sz="2800" b="1" dirty="0" smtClean="0"/>
              <a:t>T</a:t>
            </a:r>
            <a:r>
              <a:rPr lang="en-US" altLang="en-US" sz="2800" dirty="0" smtClean="0"/>
              <a:t> = Test your understanding</a:t>
            </a:r>
          </a:p>
          <a:p>
            <a:pPr marL="0" indent="0" eaLnBrk="1" hangingPunct="1">
              <a:buFont typeface="Wingdings" pitchFamily="2" charset="2"/>
              <a:buNone/>
            </a:pPr>
            <a:r>
              <a:rPr lang="en-US" altLang="en-US" sz="2800" b="1" dirty="0" smtClean="0"/>
              <a:t>E</a:t>
            </a:r>
            <a:r>
              <a:rPr lang="en-US" altLang="en-US" sz="2800" dirty="0" smtClean="0"/>
              <a:t> = Evaluate the message</a:t>
            </a:r>
          </a:p>
          <a:p>
            <a:pPr marL="0" indent="0" eaLnBrk="1" hangingPunct="1">
              <a:buFont typeface="Wingdings" pitchFamily="2" charset="2"/>
              <a:buNone/>
            </a:pPr>
            <a:r>
              <a:rPr lang="en-US" altLang="en-US" sz="2800" b="1" dirty="0" smtClean="0"/>
              <a:t>N</a:t>
            </a:r>
            <a:r>
              <a:rPr lang="en-US" altLang="en-US" sz="2800" dirty="0" smtClean="0"/>
              <a:t> = Neutralize your feelings</a:t>
            </a:r>
          </a:p>
        </p:txBody>
      </p:sp>
      <p:pic>
        <p:nvPicPr>
          <p:cNvPr id="10244" name="Picture 1"/>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6477000" y="1371600"/>
            <a:ext cx="2133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95560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IN" dirty="0" smtClean="0">
                <a:latin typeface="Times New Roman" pitchFamily="18" charset="0"/>
                <a:cs typeface="Times New Roman" pitchFamily="18" charset="0"/>
              </a:rPr>
              <a:t>Listening Skills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blipFill>
            <a:blip r:embed="rId3"/>
            <a:tile tx="0" ty="0" sx="100000" sy="100000" flip="none" algn="tl"/>
          </a:blipFill>
        </p:spPr>
        <p:txBody>
          <a:bodyPr>
            <a:normAutofit fontScale="92500" lnSpcReduction="10000"/>
          </a:bodyPr>
          <a:lstStyle/>
          <a:p>
            <a:pPr algn="ctr"/>
            <a:r>
              <a:rPr lang="en-AU" dirty="0" smtClean="0">
                <a:latin typeface="Times New Roman" pitchFamily="18" charset="0"/>
                <a:cs typeface="Times New Roman" pitchFamily="18" charset="0"/>
              </a:rPr>
              <a:t>Active listening</a:t>
            </a:r>
          </a:p>
          <a:p>
            <a:pPr algn="ctr"/>
            <a:r>
              <a:rPr lang="en-AU" dirty="0" smtClean="0">
                <a:latin typeface="Times New Roman" pitchFamily="18" charset="0"/>
                <a:cs typeface="Times New Roman" pitchFamily="18" charset="0"/>
              </a:rPr>
              <a:t>Listen with a purpose</a:t>
            </a:r>
          </a:p>
          <a:p>
            <a:pPr algn="ctr"/>
            <a:r>
              <a:rPr lang="en-AU" dirty="0" smtClean="0">
                <a:latin typeface="Times New Roman" pitchFamily="18" charset="0"/>
                <a:cs typeface="Times New Roman" pitchFamily="18" charset="0"/>
              </a:rPr>
              <a:t>Responding</a:t>
            </a:r>
            <a:endParaRPr lang="en-AU" dirty="0">
              <a:latin typeface="Times New Roman" pitchFamily="18" charset="0"/>
              <a:cs typeface="Times New Roman" pitchFamily="18" charset="0"/>
            </a:endParaRPr>
          </a:p>
          <a:p>
            <a:pPr algn="ctr"/>
            <a:r>
              <a:rPr lang="en-AU" dirty="0">
                <a:latin typeface="Times New Roman" pitchFamily="18" charset="0"/>
                <a:cs typeface="Times New Roman" pitchFamily="18" charset="0"/>
              </a:rPr>
              <a:t>Paraphrasing</a:t>
            </a:r>
          </a:p>
          <a:p>
            <a:pPr algn="ctr"/>
            <a:r>
              <a:rPr lang="en-AU" dirty="0">
                <a:latin typeface="Times New Roman" pitchFamily="18" charset="0"/>
                <a:cs typeface="Times New Roman" pitchFamily="18" charset="0"/>
              </a:rPr>
              <a:t>Asking questions for </a:t>
            </a:r>
            <a:r>
              <a:rPr lang="en-AU" dirty="0" smtClean="0">
                <a:latin typeface="Times New Roman" pitchFamily="18" charset="0"/>
                <a:cs typeface="Times New Roman" pitchFamily="18" charset="0"/>
              </a:rPr>
              <a:t>clarification</a:t>
            </a:r>
          </a:p>
          <a:p>
            <a:pPr algn="ctr"/>
            <a:r>
              <a:rPr lang="en-AU" dirty="0" smtClean="0">
                <a:latin typeface="Times New Roman" pitchFamily="18" charset="0"/>
                <a:cs typeface="Times New Roman" pitchFamily="18" charset="0"/>
              </a:rPr>
              <a:t>Use non-verbal communication; smile, gestures, eye contact, and your posture</a:t>
            </a:r>
          </a:p>
          <a:p>
            <a:pPr algn="ctr"/>
            <a:r>
              <a:rPr lang="en-AU" dirty="0" smtClean="0">
                <a:latin typeface="Times New Roman" pitchFamily="18" charset="0"/>
                <a:cs typeface="Times New Roman" pitchFamily="18" charset="0"/>
              </a:rPr>
              <a:t>Give feedback</a:t>
            </a:r>
          </a:p>
          <a:p>
            <a:pPr marL="0" indent="0" algn="ctr">
              <a:buNone/>
            </a:pPr>
            <a:r>
              <a:rPr lang="en-AU"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187033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r>
              <a:rPr lang="en-US" altLang="en-US" dirty="0"/>
              <a:t>The Process of Listening can be categorized into 4 main areas</a:t>
            </a:r>
            <a:endParaRPr lang="en-IN" dirty="0"/>
          </a:p>
        </p:txBody>
      </p:sp>
      <p:sp>
        <p:nvSpPr>
          <p:cNvPr id="3" name="Content Placeholder 2"/>
          <p:cNvSpPr>
            <a:spLocks noGrp="1"/>
          </p:cNvSpPr>
          <p:nvPr>
            <p:ph idx="1"/>
          </p:nvPr>
        </p:nvSpPr>
        <p:spPr>
          <a:blipFill>
            <a:blip r:embed="rId3"/>
            <a:tile tx="0" ty="0" sx="100000" sy="100000" flip="none" algn="tl"/>
          </a:blipFill>
        </p:spPr>
        <p:txBody>
          <a:bodyPr/>
          <a:lstStyle/>
          <a:p>
            <a:pPr>
              <a:spcBef>
                <a:spcPts val="1200"/>
              </a:spcBef>
              <a:spcAft>
                <a:spcPts val="1200"/>
              </a:spcAft>
            </a:pPr>
            <a:r>
              <a:rPr lang="en-US" altLang="en-US" b="1" dirty="0" smtClean="0"/>
              <a:t>Hear</a:t>
            </a:r>
            <a:endParaRPr lang="en-US" altLang="en-US" b="1" dirty="0"/>
          </a:p>
          <a:p>
            <a:pPr>
              <a:spcBef>
                <a:spcPts val="1200"/>
              </a:spcBef>
              <a:spcAft>
                <a:spcPts val="1200"/>
              </a:spcAft>
            </a:pPr>
            <a:r>
              <a:rPr lang="en-US" altLang="en-US" b="1" dirty="0"/>
              <a:t>Clarify</a:t>
            </a:r>
          </a:p>
          <a:p>
            <a:pPr>
              <a:spcBef>
                <a:spcPts val="1200"/>
              </a:spcBef>
              <a:spcAft>
                <a:spcPts val="1200"/>
              </a:spcAft>
            </a:pPr>
            <a:r>
              <a:rPr lang="en-US" altLang="en-US" b="1" dirty="0"/>
              <a:t>Interpret</a:t>
            </a:r>
          </a:p>
          <a:p>
            <a:pPr>
              <a:spcBef>
                <a:spcPts val="1200"/>
              </a:spcBef>
              <a:spcAft>
                <a:spcPts val="1200"/>
              </a:spcAft>
            </a:pPr>
            <a:r>
              <a:rPr lang="en-US" altLang="en-US" b="1" dirty="0"/>
              <a:t>Respond</a:t>
            </a:r>
          </a:p>
          <a:p>
            <a:endParaRPr lang="en-IN" dirty="0"/>
          </a:p>
        </p:txBody>
      </p:sp>
      <p:pic>
        <p:nvPicPr>
          <p:cNvPr id="4" name="Picture 3" descr="C:\Users\sadiqmit\AppData\Local\Microsoft\Windows\Temporary Internet Files\Content.IE5\NP7235ZN\ear[1].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172200" y="1739898"/>
            <a:ext cx="635000" cy="9271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4" descr="C:\Users\sadiqmit\AppData\Local\Microsoft\Windows\Temporary Internet Files\Content.IE5\NP7235ZN\what[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474832" y="2866231"/>
            <a:ext cx="1077607"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descr="C:\Users\sadiqmit\AppData\Local\Microsoft\Windows\Temporary Internet Files\Content.IE5\NP7235ZN\quiz[1].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018212" y="3972962"/>
            <a:ext cx="788988" cy="1141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C:\Users\sadiqmit\AppData\Local\Microsoft\Windows\Temporary Internet Files\Content.IE5\YGLY8SE7\clipart-pencil-checklist[1].jp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4502395" y="1729581"/>
            <a:ext cx="1169988" cy="1136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Arrow Connector 7"/>
          <p:cNvCxnSpPr/>
          <p:nvPr/>
        </p:nvCxnSpPr>
        <p:spPr>
          <a:xfrm>
            <a:off x="6976695" y="2325992"/>
            <a:ext cx="665162" cy="487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848108" y="3697591"/>
            <a:ext cx="922337" cy="595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7" idx="2"/>
          </p:cNvCxnSpPr>
          <p:nvPr/>
        </p:nvCxnSpPr>
        <p:spPr>
          <a:xfrm flipH="1" flipV="1">
            <a:off x="5087389" y="2866231"/>
            <a:ext cx="584994" cy="1106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33150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47688" y="255588"/>
            <a:ext cx="8048625" cy="1143000"/>
          </a:xfrm>
          <a:blipFill>
            <a:blip r:embed="rId3"/>
            <a:tile tx="0" ty="0" sx="100000" sy="100000" flip="none" algn="tl"/>
          </a:blipFill>
        </p:spPr>
        <p:txBody>
          <a:bodyPr/>
          <a:lstStyle/>
          <a:p>
            <a:pPr eaLnBrk="1" hangingPunct="1"/>
            <a:r>
              <a:rPr lang="en-US" altLang="en-US" dirty="0" smtClean="0"/>
              <a:t>10 Steps to Effective Listening</a:t>
            </a:r>
          </a:p>
        </p:txBody>
      </p:sp>
      <p:sp>
        <p:nvSpPr>
          <p:cNvPr id="11267" name="Content Placeholder 2"/>
          <p:cNvSpPr>
            <a:spLocks noGrp="1"/>
          </p:cNvSpPr>
          <p:nvPr>
            <p:ph idx="1"/>
          </p:nvPr>
        </p:nvSpPr>
        <p:spPr>
          <a:xfrm>
            <a:off x="638175" y="1662113"/>
            <a:ext cx="7915275" cy="4525962"/>
          </a:xfrm>
          <a:blipFill>
            <a:blip r:embed="rId4"/>
            <a:tile tx="0" ty="0" sx="100000" sy="100000" flip="none" algn="tl"/>
          </a:blipFill>
        </p:spPr>
        <p:txBody>
          <a:bodyPr>
            <a:normAutofit/>
          </a:bodyPr>
          <a:lstStyle/>
          <a:p>
            <a:pPr marL="0" indent="0" eaLnBrk="1" hangingPunct="1">
              <a:buFont typeface="Wingdings" pitchFamily="2" charset="2"/>
              <a:buNone/>
            </a:pPr>
            <a:r>
              <a:rPr lang="en-US" altLang="en-US" b="1" dirty="0" smtClean="0"/>
              <a:t>Step 1: </a:t>
            </a:r>
            <a:r>
              <a:rPr lang="en-US" altLang="en-US" dirty="0" smtClean="0"/>
              <a:t>Face the speaker and maintain eye contact.</a:t>
            </a:r>
          </a:p>
          <a:p>
            <a:pPr marL="0" indent="0" eaLnBrk="1" hangingPunct="1">
              <a:buFont typeface="Wingdings" pitchFamily="2" charset="2"/>
              <a:buNone/>
            </a:pPr>
            <a:r>
              <a:rPr lang="en-US" altLang="en-US" b="1" dirty="0" smtClean="0"/>
              <a:t>Step 2: </a:t>
            </a:r>
            <a:r>
              <a:rPr lang="en-US" altLang="en-US" dirty="0" smtClean="0"/>
              <a:t>Be attentive, but relaxed</a:t>
            </a:r>
            <a:r>
              <a:rPr lang="en-US" altLang="en-US" b="1" dirty="0" smtClean="0"/>
              <a:t>.</a:t>
            </a:r>
            <a:endParaRPr lang="en-US" altLang="en-US" dirty="0" smtClean="0"/>
          </a:p>
          <a:p>
            <a:pPr marL="0" indent="0" eaLnBrk="1" hangingPunct="1">
              <a:buFont typeface="Wingdings" pitchFamily="2" charset="2"/>
              <a:buNone/>
            </a:pPr>
            <a:r>
              <a:rPr lang="en-US" altLang="en-US" b="1" dirty="0" smtClean="0"/>
              <a:t>Step 3: </a:t>
            </a:r>
            <a:r>
              <a:rPr lang="en-US" altLang="en-US" dirty="0" smtClean="0"/>
              <a:t>Keep an open mind.</a:t>
            </a:r>
          </a:p>
          <a:p>
            <a:pPr marL="0" indent="0" eaLnBrk="1" hangingPunct="1">
              <a:buFont typeface="Wingdings" pitchFamily="2" charset="2"/>
              <a:buNone/>
            </a:pPr>
            <a:r>
              <a:rPr lang="en-US" altLang="en-US" b="1" dirty="0" smtClean="0"/>
              <a:t>Step 4: </a:t>
            </a:r>
            <a:r>
              <a:rPr lang="en-US" altLang="en-US" dirty="0" smtClean="0"/>
              <a:t>Listen to the words and try to picture what the speaker is saying.</a:t>
            </a:r>
          </a:p>
          <a:p>
            <a:pPr marL="0" indent="0" eaLnBrk="1" hangingPunct="1">
              <a:buFont typeface="Wingdings" pitchFamily="2" charset="2"/>
              <a:buNone/>
            </a:pPr>
            <a:r>
              <a:rPr lang="en-US" altLang="en-US" b="1" dirty="0" smtClean="0"/>
              <a:t>Step 5: </a:t>
            </a:r>
            <a:r>
              <a:rPr lang="en-US" altLang="en-US" dirty="0" smtClean="0"/>
              <a:t>Don’t interrupt and don’t impose your “solutions.”</a:t>
            </a:r>
          </a:p>
        </p:txBody>
      </p:sp>
    </p:spTree>
    <p:extLst>
      <p:ext uri="{BB962C8B-B14F-4D97-AF65-F5344CB8AC3E}">
        <p14:creationId xmlns:p14="http://schemas.microsoft.com/office/powerpoint/2010/main" xmlns="" val="2493600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500</Words>
  <Application>Microsoft Office PowerPoint</Application>
  <PresentationFormat>On-screen Show (4:3)</PresentationFormat>
  <Paragraphs>97</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Skill of Listening, Literature and Proper Communication</vt:lpstr>
      <vt:lpstr>The Art of Listening</vt:lpstr>
      <vt:lpstr>Listening Vs Hearing</vt:lpstr>
      <vt:lpstr>What is Effective Listening?</vt:lpstr>
      <vt:lpstr>Importance of Listening in Communication</vt:lpstr>
      <vt:lpstr>Characteristics of Listening</vt:lpstr>
      <vt:lpstr>Listening Skills</vt:lpstr>
      <vt:lpstr>The Process of Listening can be categorized into 4 main areas</vt:lpstr>
      <vt:lpstr>10 Steps to Effective Listening</vt:lpstr>
      <vt:lpstr>10 Steps to Effective Listening (2)</vt:lpstr>
      <vt:lpstr>Barriers to Effective Listening</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of Listening Skill in Communication</dc:title>
  <dc:creator>dells</dc:creator>
  <cp:lastModifiedBy>Rajiv</cp:lastModifiedBy>
  <cp:revision>12</cp:revision>
  <dcterms:created xsi:type="dcterms:W3CDTF">2006-08-16T00:00:00Z</dcterms:created>
  <dcterms:modified xsi:type="dcterms:W3CDTF">2020-04-13T10:38:12Z</dcterms:modified>
</cp:coreProperties>
</file>